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charts/chart5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colors5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5.xml" ContentType="application/vnd.ms-office.chart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7"/>
  </p:notesMasterIdLst>
  <p:sldIdLst>
    <p:sldId id="324" r:id="rId2"/>
    <p:sldId id="344" r:id="rId3"/>
    <p:sldId id="345" r:id="rId4"/>
    <p:sldId id="352" r:id="rId5"/>
    <p:sldId id="351" r:id="rId6"/>
    <p:sldId id="356" r:id="rId7"/>
    <p:sldId id="373" r:id="rId8"/>
    <p:sldId id="473" r:id="rId9"/>
    <p:sldId id="446" r:id="rId10"/>
    <p:sldId id="474" r:id="rId11"/>
    <p:sldId id="469" r:id="rId12"/>
    <p:sldId id="470" r:id="rId13"/>
    <p:sldId id="471" r:id="rId14"/>
    <p:sldId id="451" r:id="rId15"/>
    <p:sldId id="475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660066"/>
    <a:srgbClr val="800080"/>
    <a:srgbClr val="D60093"/>
    <a:srgbClr val="0099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18" autoAdjust="0"/>
    <p:restoredTop sz="94660"/>
  </p:normalViewPr>
  <p:slideViewPr>
    <p:cSldViewPr snapToGrid="0">
      <p:cViewPr varScale="1">
        <p:scale>
          <a:sx n="72" d="100"/>
          <a:sy n="72" d="100"/>
        </p:scale>
        <p:origin x="900" y="66"/>
      </p:cViewPr>
      <p:guideLst>
        <p:guide orient="horz" pos="2228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717884186253735E-2"/>
          <c:y val="4.3847438534334239E-2"/>
          <c:w val="0.96668043652682789"/>
          <c:h val="0.81190735729887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PNT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Hoja1!$B$2:$B$5</c:f>
              <c:numCache>
                <c:formatCode>#,##0</c:formatCode>
                <c:ptCount val="4"/>
                <c:pt idx="0">
                  <c:v>12777</c:v>
                </c:pt>
                <c:pt idx="1">
                  <c:v>13550</c:v>
                </c:pt>
                <c:pt idx="2">
                  <c:v>15130</c:v>
                </c:pt>
                <c:pt idx="3">
                  <c:v>3134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44F-4281-94AE-EB3E2FF537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36579440"/>
        <c:axId val="1225086080"/>
      </c:barChart>
      <c:catAx>
        <c:axId val="133657944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25086080"/>
        <c:crosses val="autoZero"/>
        <c:auto val="1"/>
        <c:lblAlgn val="ctr"/>
        <c:lblOffset val="100"/>
        <c:noMultiLvlLbl val="0"/>
      </c:catAx>
      <c:valAx>
        <c:axId val="1225086080"/>
        <c:scaling>
          <c:orientation val="minMax"/>
          <c:max val="18000"/>
        </c:scaling>
        <c:delete val="1"/>
        <c:axPos val="l"/>
        <c:majorGridlines>
          <c:spPr>
            <a:ln w="9525" cap="flat" cmpd="sng" algn="ctr">
              <a:solidFill>
                <a:schemeClr val="bg1"/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1336579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RR-PNT</c:v>
                </c:pt>
              </c:strCache>
            </c:strRef>
          </c:tx>
          <c:spPr>
            <a:solidFill>
              <a:srgbClr val="CC00CC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Hoja1!$B$2:$B$5</c:f>
              <c:numCache>
                <c:formatCode>#,##0</c:formatCode>
                <c:ptCount val="4"/>
                <c:pt idx="0">
                  <c:v>1418</c:v>
                </c:pt>
                <c:pt idx="1">
                  <c:v>1798</c:v>
                </c:pt>
                <c:pt idx="2">
                  <c:v>1646</c:v>
                </c:pt>
                <c:pt idx="3">
                  <c:v>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FD-4977-9014-17EE2BE661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36579440"/>
        <c:axId val="1225086080"/>
      </c:barChart>
      <c:catAx>
        <c:axId val="133657944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25086080"/>
        <c:crosses val="autoZero"/>
        <c:auto val="1"/>
        <c:lblAlgn val="ctr"/>
        <c:lblOffset val="100"/>
        <c:noMultiLvlLbl val="0"/>
      </c:catAx>
      <c:valAx>
        <c:axId val="12250860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1"/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336579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50383471233514E-3"/>
          <c:y val="4.7515140783563968E-2"/>
          <c:w val="0.9823532203807479"/>
          <c:h val="0.84354970316646372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Hoja1!$B$1</c:f>
              <c:strCache>
                <c:ptCount val="1"/>
                <c:pt idx="0">
                  <c:v>Federación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Hoja1!$A$2:$A$29</c:f>
              <c:strCache>
                <c:ptCount val="28"/>
                <c:pt idx="0">
                  <c:v>Ene-18</c:v>
                </c:pt>
                <c:pt idx="1">
                  <c:v>Feb-18</c:v>
                </c:pt>
                <c:pt idx="2">
                  <c:v>Mar-18</c:v>
                </c:pt>
                <c:pt idx="3">
                  <c:v>Abr-18</c:v>
                </c:pt>
                <c:pt idx="4">
                  <c:v>May-18</c:v>
                </c:pt>
                <c:pt idx="5">
                  <c:v>Jun-18</c:v>
                </c:pt>
                <c:pt idx="6">
                  <c:v>Jul-18</c:v>
                </c:pt>
                <c:pt idx="7">
                  <c:v>Ago-18</c:v>
                </c:pt>
                <c:pt idx="8">
                  <c:v>Sep-18</c:v>
                </c:pt>
                <c:pt idx="9">
                  <c:v>Oct-18</c:v>
                </c:pt>
                <c:pt idx="10">
                  <c:v>Nov-18</c:v>
                </c:pt>
                <c:pt idx="11">
                  <c:v>Dic-18</c:v>
                </c:pt>
                <c:pt idx="12">
                  <c:v>Ene-19</c:v>
                </c:pt>
                <c:pt idx="13">
                  <c:v>Feb-19</c:v>
                </c:pt>
                <c:pt idx="14">
                  <c:v>Mar-19</c:v>
                </c:pt>
                <c:pt idx="15">
                  <c:v>Abr-19</c:v>
                </c:pt>
                <c:pt idx="16">
                  <c:v>May-19</c:v>
                </c:pt>
                <c:pt idx="17">
                  <c:v>Jun-19</c:v>
                </c:pt>
                <c:pt idx="18">
                  <c:v>Jul-19</c:v>
                </c:pt>
                <c:pt idx="19">
                  <c:v>Ago-19</c:v>
                </c:pt>
                <c:pt idx="20">
                  <c:v>Sep-19</c:v>
                </c:pt>
                <c:pt idx="21">
                  <c:v>Oct-19</c:v>
                </c:pt>
                <c:pt idx="22">
                  <c:v>Nov-19</c:v>
                </c:pt>
                <c:pt idx="23">
                  <c:v>Dic-19</c:v>
                </c:pt>
                <c:pt idx="24">
                  <c:v>Ene-20</c:v>
                </c:pt>
                <c:pt idx="25">
                  <c:v>Feb-20</c:v>
                </c:pt>
                <c:pt idx="26">
                  <c:v>Mar-20</c:v>
                </c:pt>
                <c:pt idx="27">
                  <c:v>Abr-20</c:v>
                </c:pt>
              </c:strCache>
            </c:strRef>
          </c:cat>
          <c:val>
            <c:numRef>
              <c:f>Hoja1!$B$2:$B$29</c:f>
              <c:numCache>
                <c:formatCode>#,##0.0</c:formatCode>
                <c:ptCount val="28"/>
                <c:pt idx="0">
                  <c:v>459.12428299999999</c:v>
                </c:pt>
                <c:pt idx="1">
                  <c:v>474.33404999999999</c:v>
                </c:pt>
                <c:pt idx="2">
                  <c:v>495.12642599999998</c:v>
                </c:pt>
                <c:pt idx="3">
                  <c:v>542.25496999999996</c:v>
                </c:pt>
                <c:pt idx="4">
                  <c:v>567.20538399999998</c:v>
                </c:pt>
                <c:pt idx="5">
                  <c:v>570.22410400000001</c:v>
                </c:pt>
                <c:pt idx="6">
                  <c:v>594.85077699999999</c:v>
                </c:pt>
                <c:pt idx="7">
                  <c:v>639.02610500000003</c:v>
                </c:pt>
                <c:pt idx="8">
                  <c:v>632.21964500000001</c:v>
                </c:pt>
                <c:pt idx="9">
                  <c:v>648.82986000000005</c:v>
                </c:pt>
                <c:pt idx="10">
                  <c:v>704.28901800000006</c:v>
                </c:pt>
                <c:pt idx="11">
                  <c:v>700.27452800000003</c:v>
                </c:pt>
                <c:pt idx="12">
                  <c:v>760.49050299999999</c:v>
                </c:pt>
                <c:pt idx="13">
                  <c:v>776.49467700000002</c:v>
                </c:pt>
                <c:pt idx="14">
                  <c:v>778.65249500000004</c:v>
                </c:pt>
                <c:pt idx="15">
                  <c:v>848.23789599999998</c:v>
                </c:pt>
                <c:pt idx="16">
                  <c:v>896.31744000000003</c:v>
                </c:pt>
                <c:pt idx="17">
                  <c:v>895.58088499999997</c:v>
                </c:pt>
                <c:pt idx="18">
                  <c:v>946.89278100000001</c:v>
                </c:pt>
                <c:pt idx="19">
                  <c:v>947.325602</c:v>
                </c:pt>
                <c:pt idx="20">
                  <c:v>944.758059</c:v>
                </c:pt>
                <c:pt idx="21">
                  <c:v>988.66281600000002</c:v>
                </c:pt>
                <c:pt idx="22">
                  <c:v>1003.033898</c:v>
                </c:pt>
                <c:pt idx="23">
                  <c:v>1011.033545</c:v>
                </c:pt>
                <c:pt idx="24">
                  <c:v>1087.0051559999999</c:v>
                </c:pt>
                <c:pt idx="25">
                  <c:v>1103.069148</c:v>
                </c:pt>
                <c:pt idx="26">
                  <c:v>1110.0676149999999</c:v>
                </c:pt>
                <c:pt idx="27">
                  <c:v>1200.3471669999999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1B-48D8-A5F5-67FE73670D6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7"/>
        <c:axId val="451625016"/>
        <c:axId val="451650312"/>
      </c:barChart>
      <c:catAx>
        <c:axId val="45162501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25400" cap="flat" cmpd="sng" algn="ctr">
            <a:solidFill>
              <a:srgbClr val="D9D9D9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1650312"/>
        <c:crosses val="autoZero"/>
        <c:auto val="1"/>
        <c:lblAlgn val="ctr"/>
        <c:lblOffset val="100"/>
        <c:noMultiLvlLbl val="0"/>
      </c:catAx>
      <c:valAx>
        <c:axId val="451650312"/>
        <c:scaling>
          <c:orientation val="minMax"/>
          <c:max val="14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out"/>
        <c:minorTickMark val="none"/>
        <c:tickLblPos val="nextTo"/>
        <c:crossAx val="451625016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100" b="1">
          <a:solidFill>
            <a:schemeClr val="tx1"/>
          </a:solidFill>
          <a:latin typeface="+mn-lt"/>
        </a:defRPr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Hoja1!$A$2:$A$29</c:f>
              <c:strCache>
                <c:ptCount val="28"/>
                <c:pt idx="0">
                  <c:v>20-Mar</c:v>
                </c:pt>
                <c:pt idx="1">
                  <c:v>21-Mar</c:v>
                </c:pt>
                <c:pt idx="2">
                  <c:v>22-Mar</c:v>
                </c:pt>
                <c:pt idx="3">
                  <c:v>23-Mar</c:v>
                </c:pt>
                <c:pt idx="4">
                  <c:v>24-Mar</c:v>
                </c:pt>
                <c:pt idx="5">
                  <c:v>25-Mar</c:v>
                </c:pt>
                <c:pt idx="6">
                  <c:v>26-Mar</c:v>
                </c:pt>
                <c:pt idx="7">
                  <c:v>27-Mar</c:v>
                </c:pt>
                <c:pt idx="8">
                  <c:v>28-Mar</c:v>
                </c:pt>
                <c:pt idx="9">
                  <c:v>29-Mar</c:v>
                </c:pt>
                <c:pt idx="10">
                  <c:v>30-Mar</c:v>
                </c:pt>
                <c:pt idx="11">
                  <c:v>31-Mar</c:v>
                </c:pt>
                <c:pt idx="12">
                  <c:v>01-Abr</c:v>
                </c:pt>
                <c:pt idx="13">
                  <c:v>02-Abr</c:v>
                </c:pt>
                <c:pt idx="14">
                  <c:v>03-Abr</c:v>
                </c:pt>
                <c:pt idx="15">
                  <c:v>04-Abr</c:v>
                </c:pt>
                <c:pt idx="16">
                  <c:v>05-Abr</c:v>
                </c:pt>
                <c:pt idx="17">
                  <c:v>06-Abr</c:v>
                </c:pt>
                <c:pt idx="18">
                  <c:v>07-Abr</c:v>
                </c:pt>
                <c:pt idx="19">
                  <c:v>08-Abr</c:v>
                </c:pt>
                <c:pt idx="20">
                  <c:v>09-Abr</c:v>
                </c:pt>
                <c:pt idx="21">
                  <c:v>10-Abr</c:v>
                </c:pt>
                <c:pt idx="22">
                  <c:v>11-Abr</c:v>
                </c:pt>
                <c:pt idx="23">
                  <c:v>12-Abr</c:v>
                </c:pt>
                <c:pt idx="24">
                  <c:v>13-Abr</c:v>
                </c:pt>
                <c:pt idx="25">
                  <c:v>14-Abr</c:v>
                </c:pt>
                <c:pt idx="26">
                  <c:v>15-Abr</c:v>
                </c:pt>
                <c:pt idx="27">
                  <c:v>16-Abr</c:v>
                </c:pt>
              </c:strCache>
            </c:strRef>
          </c:cat>
          <c:val>
            <c:numRef>
              <c:f>Hoja1!$B$2:$B$29</c:f>
              <c:numCache>
                <c:formatCode>General</c:formatCode>
                <c:ptCount val="28"/>
                <c:pt idx="0">
                  <c:v>559</c:v>
                </c:pt>
                <c:pt idx="1">
                  <c:v>161</c:v>
                </c:pt>
                <c:pt idx="2">
                  <c:v>174</c:v>
                </c:pt>
                <c:pt idx="3">
                  <c:v>236</c:v>
                </c:pt>
                <c:pt idx="4">
                  <c:v>351</c:v>
                </c:pt>
                <c:pt idx="5">
                  <c:v>298</c:v>
                </c:pt>
                <c:pt idx="6">
                  <c:v>312</c:v>
                </c:pt>
                <c:pt idx="7">
                  <c:v>499</c:v>
                </c:pt>
                <c:pt idx="8">
                  <c:v>123</c:v>
                </c:pt>
                <c:pt idx="9">
                  <c:v>117</c:v>
                </c:pt>
                <c:pt idx="10">
                  <c:v>239</c:v>
                </c:pt>
                <c:pt idx="11">
                  <c:v>698</c:v>
                </c:pt>
                <c:pt idx="12">
                  <c:v>424</c:v>
                </c:pt>
                <c:pt idx="13">
                  <c:v>331</c:v>
                </c:pt>
                <c:pt idx="14">
                  <c:v>253</c:v>
                </c:pt>
                <c:pt idx="15">
                  <c:v>97</c:v>
                </c:pt>
                <c:pt idx="16">
                  <c:v>62</c:v>
                </c:pt>
                <c:pt idx="17">
                  <c:v>239</c:v>
                </c:pt>
                <c:pt idx="18">
                  <c:v>260</c:v>
                </c:pt>
                <c:pt idx="19">
                  <c:v>350</c:v>
                </c:pt>
                <c:pt idx="20">
                  <c:v>155</c:v>
                </c:pt>
                <c:pt idx="21">
                  <c:v>151</c:v>
                </c:pt>
                <c:pt idx="22">
                  <c:v>41</c:v>
                </c:pt>
                <c:pt idx="23">
                  <c:v>122</c:v>
                </c:pt>
                <c:pt idx="24">
                  <c:v>252</c:v>
                </c:pt>
                <c:pt idx="25">
                  <c:v>183</c:v>
                </c:pt>
                <c:pt idx="26">
                  <c:v>0</c:v>
                </c:pt>
                <c:pt idx="27">
                  <c:v>214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47-4056-804B-A76F5C77FE8F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53464559"/>
        <c:axId val="253455407"/>
      </c:lineChart>
      <c:catAx>
        <c:axId val="253464559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53455407"/>
        <c:crosses val="autoZero"/>
        <c:auto val="1"/>
        <c:lblAlgn val="ctr"/>
        <c:lblOffset val="100"/>
        <c:noMultiLvlLbl val="0"/>
      </c:catAx>
      <c:valAx>
        <c:axId val="253455407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53464559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1"/>
          </a:solidFill>
          <a:latin typeface="+mn-lt"/>
        </a:defRPr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Solicitudes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3D4-4084-A931-F96151BD57DD}"/>
              </c:ext>
            </c:extLst>
          </c:dPt>
          <c:dPt>
            <c:idx val="1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23D4-4084-A931-F96151BD57D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Acceso</c:v>
                </c:pt>
                <c:pt idx="1">
                  <c:v>Datos</c:v>
                </c:pt>
              </c:strCache>
            </c:strRef>
          </c:cat>
          <c:val>
            <c:numRef>
              <c:f>Hoja1!$B$2:$B$3</c:f>
              <c:numCache>
                <c:formatCode>#,##0</c:formatCode>
                <c:ptCount val="2"/>
                <c:pt idx="0">
                  <c:v>6456</c:v>
                </c:pt>
                <c:pt idx="1">
                  <c:v>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D4-4084-A931-F96151BD57DD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64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500" b="1">
          <a:solidFill>
            <a:schemeClr val="tx1"/>
          </a:solidFill>
        </a:defRPr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50383471233514E-3"/>
          <c:y val="9.006008456345968E-2"/>
          <c:w val="0.9823532203807479"/>
          <c:h val="0.80100475938656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Acceso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762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Hoja1!$A$2:$A$29</c:f>
              <c:strCache>
                <c:ptCount val="28"/>
                <c:pt idx="0">
                  <c:v>20-Mar</c:v>
                </c:pt>
                <c:pt idx="1">
                  <c:v>21-Mar</c:v>
                </c:pt>
                <c:pt idx="2">
                  <c:v>22-Mar</c:v>
                </c:pt>
                <c:pt idx="3">
                  <c:v>23-Mar</c:v>
                </c:pt>
                <c:pt idx="4">
                  <c:v>24-Mar</c:v>
                </c:pt>
                <c:pt idx="5">
                  <c:v>25-Mar</c:v>
                </c:pt>
                <c:pt idx="6">
                  <c:v>26-Mar</c:v>
                </c:pt>
                <c:pt idx="7">
                  <c:v>27-Mar</c:v>
                </c:pt>
                <c:pt idx="8">
                  <c:v>28-Mar</c:v>
                </c:pt>
                <c:pt idx="9">
                  <c:v>29-Mar</c:v>
                </c:pt>
                <c:pt idx="10">
                  <c:v>30-Mar</c:v>
                </c:pt>
                <c:pt idx="11">
                  <c:v>31-Mar</c:v>
                </c:pt>
                <c:pt idx="12">
                  <c:v>01-Abr</c:v>
                </c:pt>
                <c:pt idx="13">
                  <c:v>02-Abr</c:v>
                </c:pt>
                <c:pt idx="14">
                  <c:v>03-Abr</c:v>
                </c:pt>
                <c:pt idx="15">
                  <c:v>04-Abr</c:v>
                </c:pt>
                <c:pt idx="16">
                  <c:v>05-Abr</c:v>
                </c:pt>
                <c:pt idx="17">
                  <c:v>06-Abr</c:v>
                </c:pt>
                <c:pt idx="18">
                  <c:v>07-Abr</c:v>
                </c:pt>
                <c:pt idx="19">
                  <c:v>08-Abr</c:v>
                </c:pt>
                <c:pt idx="20">
                  <c:v>09-Abr</c:v>
                </c:pt>
                <c:pt idx="21">
                  <c:v>10-Abr</c:v>
                </c:pt>
                <c:pt idx="22">
                  <c:v>11-Abr</c:v>
                </c:pt>
                <c:pt idx="23">
                  <c:v>12-Abr</c:v>
                </c:pt>
                <c:pt idx="24">
                  <c:v>13-Abr</c:v>
                </c:pt>
                <c:pt idx="25">
                  <c:v>14-Abr</c:v>
                </c:pt>
                <c:pt idx="26">
                  <c:v>15-Abr</c:v>
                </c:pt>
                <c:pt idx="27">
                  <c:v>16-Abr</c:v>
                </c:pt>
              </c:strCache>
            </c:strRef>
          </c:cat>
          <c:val>
            <c:numRef>
              <c:f>Hoja1!$B$2:$B$29</c:f>
              <c:numCache>
                <c:formatCode>General</c:formatCode>
                <c:ptCount val="28"/>
                <c:pt idx="0">
                  <c:v>523</c:v>
                </c:pt>
                <c:pt idx="1">
                  <c:v>152</c:v>
                </c:pt>
                <c:pt idx="2">
                  <c:v>166</c:v>
                </c:pt>
                <c:pt idx="3">
                  <c:v>203</c:v>
                </c:pt>
                <c:pt idx="4">
                  <c:v>315</c:v>
                </c:pt>
                <c:pt idx="5">
                  <c:v>271</c:v>
                </c:pt>
                <c:pt idx="6">
                  <c:v>288</c:v>
                </c:pt>
                <c:pt idx="7">
                  <c:v>482</c:v>
                </c:pt>
                <c:pt idx="8">
                  <c:v>113</c:v>
                </c:pt>
                <c:pt idx="9">
                  <c:v>114</c:v>
                </c:pt>
                <c:pt idx="10">
                  <c:v>214</c:v>
                </c:pt>
                <c:pt idx="11">
                  <c:v>669</c:v>
                </c:pt>
                <c:pt idx="12">
                  <c:v>401</c:v>
                </c:pt>
                <c:pt idx="13">
                  <c:v>304</c:v>
                </c:pt>
                <c:pt idx="14">
                  <c:v>238</c:v>
                </c:pt>
                <c:pt idx="15">
                  <c:v>92</c:v>
                </c:pt>
                <c:pt idx="16">
                  <c:v>54</c:v>
                </c:pt>
                <c:pt idx="17">
                  <c:v>223</c:v>
                </c:pt>
                <c:pt idx="18">
                  <c:v>244</c:v>
                </c:pt>
                <c:pt idx="19">
                  <c:v>341</c:v>
                </c:pt>
                <c:pt idx="20">
                  <c:v>142</c:v>
                </c:pt>
                <c:pt idx="21">
                  <c:v>144</c:v>
                </c:pt>
                <c:pt idx="22">
                  <c:v>38</c:v>
                </c:pt>
                <c:pt idx="23">
                  <c:v>115</c:v>
                </c:pt>
                <c:pt idx="24">
                  <c:v>237</c:v>
                </c:pt>
                <c:pt idx="25">
                  <c:v>167</c:v>
                </c:pt>
                <c:pt idx="26">
                  <c:v>0</c:v>
                </c:pt>
                <c:pt idx="27">
                  <c:v>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41-46BE-B8C2-9F015AFFB7A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Datos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3175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Hoja1!$A$2:$A$29</c:f>
              <c:strCache>
                <c:ptCount val="28"/>
                <c:pt idx="0">
                  <c:v>20-Mar</c:v>
                </c:pt>
                <c:pt idx="1">
                  <c:v>21-Mar</c:v>
                </c:pt>
                <c:pt idx="2">
                  <c:v>22-Mar</c:v>
                </c:pt>
                <c:pt idx="3">
                  <c:v>23-Mar</c:v>
                </c:pt>
                <c:pt idx="4">
                  <c:v>24-Mar</c:v>
                </c:pt>
                <c:pt idx="5">
                  <c:v>25-Mar</c:v>
                </c:pt>
                <c:pt idx="6">
                  <c:v>26-Mar</c:v>
                </c:pt>
                <c:pt idx="7">
                  <c:v>27-Mar</c:v>
                </c:pt>
                <c:pt idx="8">
                  <c:v>28-Mar</c:v>
                </c:pt>
                <c:pt idx="9">
                  <c:v>29-Mar</c:v>
                </c:pt>
                <c:pt idx="10">
                  <c:v>30-Mar</c:v>
                </c:pt>
                <c:pt idx="11">
                  <c:v>31-Mar</c:v>
                </c:pt>
                <c:pt idx="12">
                  <c:v>01-Abr</c:v>
                </c:pt>
                <c:pt idx="13">
                  <c:v>02-Abr</c:v>
                </c:pt>
                <c:pt idx="14">
                  <c:v>03-Abr</c:v>
                </c:pt>
                <c:pt idx="15">
                  <c:v>04-Abr</c:v>
                </c:pt>
                <c:pt idx="16">
                  <c:v>05-Abr</c:v>
                </c:pt>
                <c:pt idx="17">
                  <c:v>06-Abr</c:v>
                </c:pt>
                <c:pt idx="18">
                  <c:v>07-Abr</c:v>
                </c:pt>
                <c:pt idx="19">
                  <c:v>08-Abr</c:v>
                </c:pt>
                <c:pt idx="20">
                  <c:v>09-Abr</c:v>
                </c:pt>
                <c:pt idx="21">
                  <c:v>10-Abr</c:v>
                </c:pt>
                <c:pt idx="22">
                  <c:v>11-Abr</c:v>
                </c:pt>
                <c:pt idx="23">
                  <c:v>12-Abr</c:v>
                </c:pt>
                <c:pt idx="24">
                  <c:v>13-Abr</c:v>
                </c:pt>
                <c:pt idx="25">
                  <c:v>14-Abr</c:v>
                </c:pt>
                <c:pt idx="26">
                  <c:v>15-Abr</c:v>
                </c:pt>
                <c:pt idx="27">
                  <c:v>16-Abr</c:v>
                </c:pt>
              </c:strCache>
            </c:strRef>
          </c:cat>
          <c:val>
            <c:numRef>
              <c:f>Hoja1!$C$2:$C$29</c:f>
              <c:numCache>
                <c:formatCode>General</c:formatCode>
                <c:ptCount val="28"/>
                <c:pt idx="0">
                  <c:v>36</c:v>
                </c:pt>
                <c:pt idx="1">
                  <c:v>9</c:v>
                </c:pt>
                <c:pt idx="2">
                  <c:v>8</c:v>
                </c:pt>
                <c:pt idx="3">
                  <c:v>33</c:v>
                </c:pt>
                <c:pt idx="4">
                  <c:v>36</c:v>
                </c:pt>
                <c:pt idx="5">
                  <c:v>27</c:v>
                </c:pt>
                <c:pt idx="6">
                  <c:v>24</c:v>
                </c:pt>
                <c:pt idx="7">
                  <c:v>17</c:v>
                </c:pt>
                <c:pt idx="8">
                  <c:v>10</c:v>
                </c:pt>
                <c:pt idx="9">
                  <c:v>3</c:v>
                </c:pt>
                <c:pt idx="10">
                  <c:v>25</c:v>
                </c:pt>
                <c:pt idx="11">
                  <c:v>29</c:v>
                </c:pt>
                <c:pt idx="12">
                  <c:v>23</c:v>
                </c:pt>
                <c:pt idx="13">
                  <c:v>27</c:v>
                </c:pt>
                <c:pt idx="14">
                  <c:v>15</c:v>
                </c:pt>
                <c:pt idx="15">
                  <c:v>5</c:v>
                </c:pt>
                <c:pt idx="16">
                  <c:v>8</c:v>
                </c:pt>
                <c:pt idx="17">
                  <c:v>16</c:v>
                </c:pt>
                <c:pt idx="18">
                  <c:v>16</c:v>
                </c:pt>
                <c:pt idx="19">
                  <c:v>9</c:v>
                </c:pt>
                <c:pt idx="20">
                  <c:v>13</c:v>
                </c:pt>
                <c:pt idx="21">
                  <c:v>7</c:v>
                </c:pt>
                <c:pt idx="22">
                  <c:v>3</c:v>
                </c:pt>
                <c:pt idx="23">
                  <c:v>7</c:v>
                </c:pt>
                <c:pt idx="24">
                  <c:v>15</c:v>
                </c:pt>
                <c:pt idx="25">
                  <c:v>16</c:v>
                </c:pt>
                <c:pt idx="26">
                  <c:v>0</c:v>
                </c:pt>
                <c:pt idx="2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41-46BE-B8C2-9F015AFFB7A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7"/>
        <c:axId val="451625016"/>
        <c:axId val="451650312"/>
      </c:barChart>
      <c:catAx>
        <c:axId val="45162501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25400" cap="flat" cmpd="sng" algn="ctr">
            <a:solidFill>
              <a:srgbClr val="D9D9D9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1650312"/>
        <c:crosses val="autoZero"/>
        <c:auto val="1"/>
        <c:lblAlgn val="ctr"/>
        <c:lblOffset val="100"/>
        <c:noMultiLvlLbl val="0"/>
      </c:catAx>
      <c:valAx>
        <c:axId val="451650312"/>
        <c:scaling>
          <c:orientation val="minMax"/>
          <c:max val="8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451625016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584749785146368"/>
          <c:y val="1.8233547334241023E-2"/>
          <c:w val="0.48470651145364263"/>
          <c:h val="7.69900768345413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100" b="1">
          <a:solidFill>
            <a:schemeClr val="tx1"/>
          </a:solidFill>
          <a:latin typeface="+mn-lt"/>
        </a:defRPr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109809708686695E-2"/>
          <c:y val="0.10925109443576687"/>
          <c:w val="0.97578038058262662"/>
          <c:h val="0.68971325280489293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PT - Usuarios
acumulado</c:v>
                </c:pt>
              </c:strCache>
            </c:strRef>
          </c:tx>
          <c:spPr>
            <a:ln w="22225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>
                  <a:lumMod val="75000"/>
                </a:schemeClr>
              </a:solidFill>
              <a:ln w="9525">
                <a:solidFill>
                  <a:schemeClr val="accent1">
                    <a:lumMod val="75000"/>
                  </a:schemeClr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Hoja1!$A$2:$A$29</c:f>
              <c:strCache>
                <c:ptCount val="28"/>
                <c:pt idx="0">
                  <c:v>20-Mar</c:v>
                </c:pt>
                <c:pt idx="1">
                  <c:v>21-Mar</c:v>
                </c:pt>
                <c:pt idx="2">
                  <c:v>22-Mar</c:v>
                </c:pt>
                <c:pt idx="3">
                  <c:v>23-Mar</c:v>
                </c:pt>
                <c:pt idx="4">
                  <c:v>24-Mar</c:v>
                </c:pt>
                <c:pt idx="5">
                  <c:v>25-Mar</c:v>
                </c:pt>
                <c:pt idx="6">
                  <c:v>26-Mar</c:v>
                </c:pt>
                <c:pt idx="7">
                  <c:v>27-Mar</c:v>
                </c:pt>
                <c:pt idx="8">
                  <c:v>28-Mar</c:v>
                </c:pt>
                <c:pt idx="9">
                  <c:v>29-Mar</c:v>
                </c:pt>
                <c:pt idx="10">
                  <c:v>30-Mar</c:v>
                </c:pt>
                <c:pt idx="11">
                  <c:v>31-Mar</c:v>
                </c:pt>
                <c:pt idx="12">
                  <c:v>01-Abr</c:v>
                </c:pt>
                <c:pt idx="13">
                  <c:v>02-Abr</c:v>
                </c:pt>
                <c:pt idx="14">
                  <c:v>03-Abr</c:v>
                </c:pt>
                <c:pt idx="15">
                  <c:v>04-Abr</c:v>
                </c:pt>
                <c:pt idx="16">
                  <c:v>05-Abr</c:v>
                </c:pt>
                <c:pt idx="17">
                  <c:v>06-Abr</c:v>
                </c:pt>
                <c:pt idx="18">
                  <c:v>07-Abr</c:v>
                </c:pt>
                <c:pt idx="19">
                  <c:v>08-Abr</c:v>
                </c:pt>
                <c:pt idx="20">
                  <c:v>09-Abr</c:v>
                </c:pt>
                <c:pt idx="21">
                  <c:v>10-Abr</c:v>
                </c:pt>
                <c:pt idx="22">
                  <c:v>11-Abr</c:v>
                </c:pt>
                <c:pt idx="23">
                  <c:v>12-Abr</c:v>
                </c:pt>
                <c:pt idx="24">
                  <c:v>13-Abr</c:v>
                </c:pt>
                <c:pt idx="25">
                  <c:v>14-Abr</c:v>
                </c:pt>
                <c:pt idx="26">
                  <c:v>15-Abr</c:v>
                </c:pt>
                <c:pt idx="27">
                  <c:v>16-Abr</c:v>
                </c:pt>
              </c:strCache>
            </c:strRef>
          </c:cat>
          <c:val>
            <c:numRef>
              <c:f>Hoja1!$B$2:$B$29</c:f>
              <c:numCache>
                <c:formatCode>#,##0</c:formatCode>
                <c:ptCount val="28"/>
                <c:pt idx="0">
                  <c:v>523</c:v>
                </c:pt>
                <c:pt idx="1">
                  <c:v>675</c:v>
                </c:pt>
                <c:pt idx="2">
                  <c:v>841</c:v>
                </c:pt>
                <c:pt idx="3">
                  <c:v>1044</c:v>
                </c:pt>
                <c:pt idx="4">
                  <c:v>1359</c:v>
                </c:pt>
                <c:pt idx="5">
                  <c:v>1630</c:v>
                </c:pt>
                <c:pt idx="6">
                  <c:v>1918</c:v>
                </c:pt>
                <c:pt idx="7">
                  <c:v>2400</c:v>
                </c:pt>
                <c:pt idx="8">
                  <c:v>2513</c:v>
                </c:pt>
                <c:pt idx="9">
                  <c:v>2627</c:v>
                </c:pt>
                <c:pt idx="10">
                  <c:v>2841</c:v>
                </c:pt>
                <c:pt idx="11">
                  <c:v>3510</c:v>
                </c:pt>
                <c:pt idx="12">
                  <c:v>3911</c:v>
                </c:pt>
                <c:pt idx="13">
                  <c:v>4215</c:v>
                </c:pt>
                <c:pt idx="14">
                  <c:v>4453</c:v>
                </c:pt>
                <c:pt idx="15">
                  <c:v>4545</c:v>
                </c:pt>
                <c:pt idx="16">
                  <c:v>4599</c:v>
                </c:pt>
                <c:pt idx="17">
                  <c:v>4822</c:v>
                </c:pt>
                <c:pt idx="18">
                  <c:v>5066</c:v>
                </c:pt>
                <c:pt idx="19">
                  <c:v>5407</c:v>
                </c:pt>
                <c:pt idx="20">
                  <c:v>5549</c:v>
                </c:pt>
                <c:pt idx="21">
                  <c:v>5693</c:v>
                </c:pt>
                <c:pt idx="22">
                  <c:v>5731</c:v>
                </c:pt>
                <c:pt idx="23">
                  <c:v>5846</c:v>
                </c:pt>
                <c:pt idx="24">
                  <c:v>6083</c:v>
                </c:pt>
                <c:pt idx="25">
                  <c:v>6250</c:v>
                </c:pt>
                <c:pt idx="26">
                  <c:v>6250</c:v>
                </c:pt>
                <c:pt idx="27">
                  <c:v>6456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13D-0F15-4E8D-B77C-D639879A9164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</c:strCache>
            </c:strRef>
          </c:tx>
          <c:spPr>
            <a:ln w="2222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5">
                  <a:lumMod val="40000"/>
                  <a:lumOff val="60000"/>
                </a:schemeClr>
              </a:solidFill>
              <a:ln w="9525">
                <a:solidFill>
                  <a:schemeClr val="accent5">
                    <a:lumMod val="40000"/>
                    <a:lumOff val="60000"/>
                  </a:schemeClr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Hoja1!$A$2:$A$29</c:f>
              <c:strCache>
                <c:ptCount val="28"/>
                <c:pt idx="0">
                  <c:v>20-Mar</c:v>
                </c:pt>
                <c:pt idx="1">
                  <c:v>21-Mar</c:v>
                </c:pt>
                <c:pt idx="2">
                  <c:v>22-Mar</c:v>
                </c:pt>
                <c:pt idx="3">
                  <c:v>23-Mar</c:v>
                </c:pt>
                <c:pt idx="4">
                  <c:v>24-Mar</c:v>
                </c:pt>
                <c:pt idx="5">
                  <c:v>25-Mar</c:v>
                </c:pt>
                <c:pt idx="6">
                  <c:v>26-Mar</c:v>
                </c:pt>
                <c:pt idx="7">
                  <c:v>27-Mar</c:v>
                </c:pt>
                <c:pt idx="8">
                  <c:v>28-Mar</c:v>
                </c:pt>
                <c:pt idx="9">
                  <c:v>29-Mar</c:v>
                </c:pt>
                <c:pt idx="10">
                  <c:v>30-Mar</c:v>
                </c:pt>
                <c:pt idx="11">
                  <c:v>31-Mar</c:v>
                </c:pt>
                <c:pt idx="12">
                  <c:v>01-Abr</c:v>
                </c:pt>
                <c:pt idx="13">
                  <c:v>02-Abr</c:v>
                </c:pt>
                <c:pt idx="14">
                  <c:v>03-Abr</c:v>
                </c:pt>
                <c:pt idx="15">
                  <c:v>04-Abr</c:v>
                </c:pt>
                <c:pt idx="16">
                  <c:v>05-Abr</c:v>
                </c:pt>
                <c:pt idx="17">
                  <c:v>06-Abr</c:v>
                </c:pt>
                <c:pt idx="18">
                  <c:v>07-Abr</c:v>
                </c:pt>
                <c:pt idx="19">
                  <c:v>08-Abr</c:v>
                </c:pt>
                <c:pt idx="20">
                  <c:v>09-Abr</c:v>
                </c:pt>
                <c:pt idx="21">
                  <c:v>10-Abr</c:v>
                </c:pt>
                <c:pt idx="22">
                  <c:v>11-Abr</c:v>
                </c:pt>
                <c:pt idx="23">
                  <c:v>12-Abr</c:v>
                </c:pt>
                <c:pt idx="24">
                  <c:v>13-Abr</c:v>
                </c:pt>
                <c:pt idx="25">
                  <c:v>14-Abr</c:v>
                </c:pt>
                <c:pt idx="26">
                  <c:v>15-Abr</c:v>
                </c:pt>
                <c:pt idx="27">
                  <c:v>16-Abr</c:v>
                </c:pt>
              </c:strCache>
            </c:strRef>
          </c:cat>
          <c:val>
            <c:numRef>
              <c:f>Hoja1!$C$2:$C$29</c:f>
              <c:numCache>
                <c:formatCode>General</c:formatCode>
                <c:ptCount val="28"/>
                <c:pt idx="0">
                  <c:v>36</c:v>
                </c:pt>
                <c:pt idx="1">
                  <c:v>45</c:v>
                </c:pt>
                <c:pt idx="2">
                  <c:v>53</c:v>
                </c:pt>
                <c:pt idx="3">
                  <c:v>86</c:v>
                </c:pt>
                <c:pt idx="4">
                  <c:v>122</c:v>
                </c:pt>
                <c:pt idx="5">
                  <c:v>149</c:v>
                </c:pt>
                <c:pt idx="6">
                  <c:v>173</c:v>
                </c:pt>
                <c:pt idx="7">
                  <c:v>190</c:v>
                </c:pt>
                <c:pt idx="8">
                  <c:v>200</c:v>
                </c:pt>
                <c:pt idx="9">
                  <c:v>203</c:v>
                </c:pt>
                <c:pt idx="10">
                  <c:v>228</c:v>
                </c:pt>
                <c:pt idx="11">
                  <c:v>257</c:v>
                </c:pt>
                <c:pt idx="12">
                  <c:v>280</c:v>
                </c:pt>
                <c:pt idx="13">
                  <c:v>307</c:v>
                </c:pt>
                <c:pt idx="14">
                  <c:v>322</c:v>
                </c:pt>
                <c:pt idx="15">
                  <c:v>327</c:v>
                </c:pt>
                <c:pt idx="16">
                  <c:v>335</c:v>
                </c:pt>
                <c:pt idx="17">
                  <c:v>351</c:v>
                </c:pt>
                <c:pt idx="18">
                  <c:v>367</c:v>
                </c:pt>
                <c:pt idx="19">
                  <c:v>376</c:v>
                </c:pt>
                <c:pt idx="20">
                  <c:v>389</c:v>
                </c:pt>
                <c:pt idx="21">
                  <c:v>396</c:v>
                </c:pt>
                <c:pt idx="22">
                  <c:v>399</c:v>
                </c:pt>
                <c:pt idx="23">
                  <c:v>406</c:v>
                </c:pt>
                <c:pt idx="24">
                  <c:v>421</c:v>
                </c:pt>
                <c:pt idx="25">
                  <c:v>437</c:v>
                </c:pt>
                <c:pt idx="26">
                  <c:v>437</c:v>
                </c:pt>
                <c:pt idx="27">
                  <c:v>445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13E-0F15-4E8D-B77C-D639879A9164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56844208"/>
        <c:axId val="256839216"/>
      </c:lineChart>
      <c:dateAx>
        <c:axId val="256844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56839216"/>
        <c:crosses val="autoZero"/>
        <c:auto val="0"/>
        <c:lblOffset val="100"/>
        <c:baseTimeUnit val="days"/>
      </c:dateAx>
      <c:valAx>
        <c:axId val="256839216"/>
        <c:scaling>
          <c:orientation val="minMax"/>
          <c:max val="7000"/>
          <c:min val="0"/>
        </c:scaling>
        <c:delete val="1"/>
        <c:axPos val="l"/>
        <c:numFmt formatCode="#,##0" sourceLinked="1"/>
        <c:majorTickMark val="none"/>
        <c:minorTickMark val="none"/>
        <c:tickLblPos val="nextTo"/>
        <c:crossAx val="256844208"/>
        <c:crossesAt val="43563"/>
        <c:crossBetween val="between"/>
        <c:majorUnit val="2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1"/>
          </a:solidFill>
          <a:latin typeface="+mn-lt"/>
        </a:defRPr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rgbClr val="CC00CC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C00CC"/>
              </a:solidFill>
              <a:ln w="9525">
                <a:solidFill>
                  <a:srgbClr val="CC00CC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Hoja1!$A$2:$A$28</c:f>
              <c:strCache>
                <c:ptCount val="27"/>
                <c:pt idx="0">
                  <c:v>20-Mar</c:v>
                </c:pt>
                <c:pt idx="1">
                  <c:v>21-Mar</c:v>
                </c:pt>
                <c:pt idx="2">
                  <c:v>22-Mar</c:v>
                </c:pt>
                <c:pt idx="3">
                  <c:v>23-Mar</c:v>
                </c:pt>
                <c:pt idx="4">
                  <c:v>24-Mar</c:v>
                </c:pt>
                <c:pt idx="5">
                  <c:v>25-Mar</c:v>
                </c:pt>
                <c:pt idx="6">
                  <c:v>26-Mar</c:v>
                </c:pt>
                <c:pt idx="7">
                  <c:v>27-Mar</c:v>
                </c:pt>
                <c:pt idx="8">
                  <c:v>28-Mar</c:v>
                </c:pt>
                <c:pt idx="9">
                  <c:v>29-Mar</c:v>
                </c:pt>
                <c:pt idx="10">
                  <c:v>30-Mar</c:v>
                </c:pt>
                <c:pt idx="11">
                  <c:v>31-Mar</c:v>
                </c:pt>
                <c:pt idx="12">
                  <c:v>01-Abr</c:v>
                </c:pt>
                <c:pt idx="13">
                  <c:v>02-Abr</c:v>
                </c:pt>
                <c:pt idx="14">
                  <c:v>03-Abr</c:v>
                </c:pt>
                <c:pt idx="15">
                  <c:v>04-Abr</c:v>
                </c:pt>
                <c:pt idx="16">
                  <c:v>05-Abr</c:v>
                </c:pt>
                <c:pt idx="17">
                  <c:v>06-Abr</c:v>
                </c:pt>
                <c:pt idx="18">
                  <c:v>07-Abr</c:v>
                </c:pt>
                <c:pt idx="19">
                  <c:v>08-Abr</c:v>
                </c:pt>
                <c:pt idx="20">
                  <c:v>09-Abr</c:v>
                </c:pt>
                <c:pt idx="21">
                  <c:v>10-Abr</c:v>
                </c:pt>
                <c:pt idx="22">
                  <c:v>11-Abr</c:v>
                </c:pt>
                <c:pt idx="23">
                  <c:v>12-Abr</c:v>
                </c:pt>
                <c:pt idx="24">
                  <c:v>13-Abr</c:v>
                </c:pt>
                <c:pt idx="25">
                  <c:v>14-Abr</c:v>
                </c:pt>
                <c:pt idx="26">
                  <c:v>15-Abr</c:v>
                </c:pt>
              </c:strCache>
            </c:strRef>
          </c:cat>
          <c:val>
            <c:numRef>
              <c:f>Hoja1!$B$2:$B$28</c:f>
              <c:numCache>
                <c:formatCode>General</c:formatCode>
                <c:ptCount val="27"/>
                <c:pt idx="0">
                  <c:v>53</c:v>
                </c:pt>
                <c:pt idx="1">
                  <c:v>7</c:v>
                </c:pt>
                <c:pt idx="2">
                  <c:v>18</c:v>
                </c:pt>
                <c:pt idx="3">
                  <c:v>42</c:v>
                </c:pt>
                <c:pt idx="4">
                  <c:v>53</c:v>
                </c:pt>
                <c:pt idx="5">
                  <c:v>41</c:v>
                </c:pt>
                <c:pt idx="6">
                  <c:v>20</c:v>
                </c:pt>
                <c:pt idx="7">
                  <c:v>27</c:v>
                </c:pt>
                <c:pt idx="8">
                  <c:v>9</c:v>
                </c:pt>
                <c:pt idx="9">
                  <c:v>4</c:v>
                </c:pt>
                <c:pt idx="10">
                  <c:v>16</c:v>
                </c:pt>
                <c:pt idx="11">
                  <c:v>27</c:v>
                </c:pt>
                <c:pt idx="12">
                  <c:v>12</c:v>
                </c:pt>
                <c:pt idx="13">
                  <c:v>20</c:v>
                </c:pt>
                <c:pt idx="14">
                  <c:v>16</c:v>
                </c:pt>
                <c:pt idx="15">
                  <c:v>6</c:v>
                </c:pt>
                <c:pt idx="16">
                  <c:v>15</c:v>
                </c:pt>
                <c:pt idx="17">
                  <c:v>12</c:v>
                </c:pt>
                <c:pt idx="18">
                  <c:v>12</c:v>
                </c:pt>
                <c:pt idx="19">
                  <c:v>14</c:v>
                </c:pt>
                <c:pt idx="20">
                  <c:v>5</c:v>
                </c:pt>
                <c:pt idx="21">
                  <c:v>9</c:v>
                </c:pt>
                <c:pt idx="22">
                  <c:v>3</c:v>
                </c:pt>
                <c:pt idx="23">
                  <c:v>5</c:v>
                </c:pt>
                <c:pt idx="24">
                  <c:v>5</c:v>
                </c:pt>
                <c:pt idx="25">
                  <c:v>13</c:v>
                </c:pt>
                <c:pt idx="26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EA-481E-8CD5-6D34CC00BCF1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53464559"/>
        <c:axId val="253455407"/>
      </c:lineChart>
      <c:catAx>
        <c:axId val="253464559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53455407"/>
        <c:crosses val="autoZero"/>
        <c:auto val="1"/>
        <c:lblAlgn val="ctr"/>
        <c:lblOffset val="100"/>
        <c:noMultiLvlLbl val="0"/>
      </c:catAx>
      <c:valAx>
        <c:axId val="253455407"/>
        <c:scaling>
          <c:orientation val="minMax"/>
          <c:max val="6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53464559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1"/>
          </a:solidFill>
          <a:latin typeface="+mn-lt"/>
        </a:defRPr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BF323-5043-4530-8850-7FA620BF3F51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6DC3C-4B3E-4920-B937-D6C584FC877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4941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0947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5691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22107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8286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4702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34361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7617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4242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346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5934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3038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18941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3" descr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" y="1285"/>
            <a:ext cx="12192002" cy="6855429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8" name="Picture 4" descr="https://www.plataformadetransparencia.org.mx/inai-tema-theme/images/logoheader.pn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000000">
                  <a:alpha val="784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70" t="9274" r="27345" b="32734"/>
          <a:stretch/>
        </p:blipFill>
        <p:spPr bwMode="auto">
          <a:xfrm>
            <a:off x="3991871" y="420668"/>
            <a:ext cx="4234048" cy="2295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1773260" y="3234382"/>
            <a:ext cx="8656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 L  A  T  A  F  O  R  M  A    N  A  C  I  O  N  A  L    D  E 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741008" y="3724856"/>
            <a:ext cx="87124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R A N S P A R E N C I A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2165350" y="4817069"/>
            <a:ext cx="7893050" cy="1754326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 estadística</a:t>
            </a:r>
          </a:p>
          <a:p>
            <a:pPr algn="ctr"/>
            <a:r>
              <a:rPr lang="es-MX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Federación</a:t>
            </a:r>
          </a:p>
          <a:p>
            <a:pPr algn="ctr"/>
            <a:r>
              <a:rPr lang="es-MX" sz="3600" b="1" dirty="0">
                <a:solidFill>
                  <a:schemeClr val="bg1"/>
                </a:solidFill>
                <a:latin typeface="Open sans"/>
              </a:rPr>
              <a:t>1° de enero al 16 de abril de 2020</a:t>
            </a:r>
            <a:endParaRPr lang="es-MX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140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uadroTexto 31"/>
          <p:cNvSpPr txBox="1"/>
          <p:nvPr/>
        </p:nvSpPr>
        <p:spPr>
          <a:xfrm>
            <a:off x="4474495" y="1791130"/>
            <a:ext cx="3304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20 de marzo al 16 de abril  2020: </a:t>
            </a:r>
          </a:p>
          <a:p>
            <a:pPr algn="ctr"/>
            <a:r>
              <a:rPr lang="es-MX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6,901 solicitudes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346053" y="4550287"/>
            <a:ext cx="105480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Globo: flecha izquierda 6"/>
          <p:cNvSpPr/>
          <p:nvPr/>
        </p:nvSpPr>
        <p:spPr>
          <a:xfrm>
            <a:off x="10866650" y="4159103"/>
            <a:ext cx="1175228" cy="755072"/>
          </a:xfrm>
          <a:prstGeom prst="leftArrowCallou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chemeClr val="tx1"/>
                </a:solidFill>
              </a:rPr>
              <a:t>Promedio</a:t>
            </a:r>
          </a:p>
          <a:p>
            <a:pPr algn="ctr"/>
            <a:r>
              <a:rPr lang="es-MX" sz="1100" b="1" dirty="0">
                <a:solidFill>
                  <a:schemeClr val="tx1"/>
                </a:solidFill>
              </a:rPr>
              <a:t>246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52697" y="808989"/>
            <a:ext cx="11521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>
                <a:solidFill>
                  <a:srgbClr val="B61ABA"/>
                </a:solidFill>
              </a:rPr>
              <a:t>Comportamiento de las solicitudes de información registradas por día en la PNT para la Federación, del 20 de marzo al 16 de abril del 2020</a:t>
            </a:r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1181665986"/>
              </p:ext>
            </p:extLst>
          </p:nvPr>
        </p:nvGraphicFramePr>
        <p:xfrm>
          <a:off x="352697" y="2702257"/>
          <a:ext cx="10824819" cy="3436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1509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52697" y="808989"/>
            <a:ext cx="11521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>
                <a:solidFill>
                  <a:srgbClr val="B61ABA"/>
                </a:solidFill>
              </a:rPr>
              <a:t>Total de solicitudes de acceso y de datos personales registradas en la Plataforma Nacional de Transparencia (PNT) para la Federación, del 20 de marzo del 16 de abril de 2020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460640" y="1817223"/>
            <a:ext cx="3304903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Federación</a:t>
            </a:r>
          </a:p>
          <a:p>
            <a:pPr algn="ctr"/>
            <a:endParaRPr lang="es-MX" sz="11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MX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6,901 solicitudes</a:t>
            </a:r>
          </a:p>
        </p:txBody>
      </p:sp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4090287758"/>
              </p:ext>
            </p:extLst>
          </p:nvPr>
        </p:nvGraphicFramePr>
        <p:xfrm>
          <a:off x="4258101" y="2994733"/>
          <a:ext cx="3739487" cy="2710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9985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52697" y="808989"/>
            <a:ext cx="11521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>
                <a:solidFill>
                  <a:srgbClr val="B61ABA"/>
                </a:solidFill>
              </a:rPr>
              <a:t>Desglose por día de las solicitudes de acceso y de las de datos personales, del 20 de marzo del 16 de abril de 2020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460640" y="1817223"/>
            <a:ext cx="3304903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Federación</a:t>
            </a:r>
          </a:p>
          <a:p>
            <a:pPr algn="ctr"/>
            <a:endParaRPr lang="es-MX" sz="11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MX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6,901 solicitudes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AD9BA80-C2CD-467B-A7E2-D73A4C89E3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4990432"/>
              </p:ext>
            </p:extLst>
          </p:nvPr>
        </p:nvGraphicFramePr>
        <p:xfrm>
          <a:off x="154746" y="2748512"/>
          <a:ext cx="11882508" cy="3456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4590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52697" y="808989"/>
            <a:ext cx="11521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>
                <a:solidFill>
                  <a:srgbClr val="B61ABA"/>
                </a:solidFill>
              </a:rPr>
              <a:t>Del 20 de marzo al 16 de abril de 2020, la tasa de crecimiento de las solicitudes ha sido muy similar: 1,134.4% para las solicitudes de acceso y 1,136.1 para las de datos personales</a:t>
            </a: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111407304"/>
              </p:ext>
            </p:extLst>
          </p:nvPr>
        </p:nvGraphicFramePr>
        <p:xfrm>
          <a:off x="327949" y="1705969"/>
          <a:ext cx="11536102" cy="4478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5879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524831" y="1602144"/>
            <a:ext cx="7178728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4800" b="1" dirty="0">
                <a:solidFill>
                  <a:srgbClr val="B61ABA"/>
                </a:solidFill>
                <a:latin typeface="Open sans"/>
                <a:ea typeface="+mj-ea"/>
                <a:cs typeface="+mj-cs"/>
              </a:rPr>
              <a:t>Estadísticas sobre recursos de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4800" b="1" dirty="0">
                <a:solidFill>
                  <a:srgbClr val="B61ABA"/>
                </a:solidFill>
                <a:latin typeface="Open sans"/>
                <a:ea typeface="+mj-ea"/>
                <a:cs typeface="+mj-cs"/>
              </a:rPr>
              <a:t>Revisión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s-MX" sz="2800" b="1" dirty="0">
              <a:solidFill>
                <a:srgbClr val="B61ABA"/>
              </a:solidFill>
              <a:latin typeface="Open sans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4800" b="1" dirty="0">
                <a:solidFill>
                  <a:srgbClr val="B61ABA"/>
                </a:solidFill>
                <a:latin typeface="Open sans"/>
                <a:ea typeface="+mj-ea"/>
                <a:cs typeface="+mj-cs"/>
              </a:rPr>
              <a:t>Contingencia sanitaria COVID-19</a:t>
            </a:r>
          </a:p>
        </p:txBody>
      </p:sp>
    </p:spTree>
    <p:extLst>
      <p:ext uri="{BB962C8B-B14F-4D97-AF65-F5344CB8AC3E}">
        <p14:creationId xmlns:p14="http://schemas.microsoft.com/office/powerpoint/2010/main" val="2357170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uadroTexto 31"/>
          <p:cNvSpPr txBox="1"/>
          <p:nvPr/>
        </p:nvSpPr>
        <p:spPr>
          <a:xfrm>
            <a:off x="4474495" y="1791130"/>
            <a:ext cx="3304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20 de marzo al 15 de abril  2020 : </a:t>
            </a:r>
          </a:p>
          <a:p>
            <a:pPr algn="ctr"/>
            <a:r>
              <a:rPr lang="es-MX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470 recursos de revisión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346053" y="4604879"/>
            <a:ext cx="105480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Globo: flecha izquierda 6"/>
          <p:cNvSpPr/>
          <p:nvPr/>
        </p:nvSpPr>
        <p:spPr>
          <a:xfrm>
            <a:off x="10866650" y="4213695"/>
            <a:ext cx="1175228" cy="755072"/>
          </a:xfrm>
          <a:prstGeom prst="leftArrowCallou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chemeClr val="tx1"/>
                </a:solidFill>
              </a:rPr>
              <a:t>Promedio</a:t>
            </a:r>
          </a:p>
          <a:p>
            <a:pPr algn="ctr"/>
            <a:r>
              <a:rPr lang="es-MX" sz="1100" b="1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52697" y="808989"/>
            <a:ext cx="11521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>
                <a:solidFill>
                  <a:srgbClr val="B61ABA"/>
                </a:solidFill>
              </a:rPr>
              <a:t>Comportamiento de los recursos de revisión interpuestos por día en la PNT para la Federación, del 20 de marzo al 15 de abril del 2020</a:t>
            </a:r>
          </a:p>
        </p:txBody>
      </p:sp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2429058162"/>
              </p:ext>
            </p:extLst>
          </p:nvPr>
        </p:nvGraphicFramePr>
        <p:xfrm>
          <a:off x="352697" y="2702257"/>
          <a:ext cx="10824819" cy="3436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9051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43197" y="2461948"/>
            <a:ext cx="6741995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4800" b="1" dirty="0">
                <a:solidFill>
                  <a:srgbClr val="B61ABA"/>
                </a:solidFill>
                <a:latin typeface="Open sans"/>
                <a:ea typeface="+mj-ea"/>
                <a:cs typeface="+mj-cs"/>
              </a:rPr>
              <a:t>Estadísticas sobre solicitudes de información</a:t>
            </a:r>
          </a:p>
        </p:txBody>
      </p:sp>
    </p:spTree>
    <p:extLst>
      <p:ext uri="{BB962C8B-B14F-4D97-AF65-F5344CB8AC3E}">
        <p14:creationId xmlns:p14="http://schemas.microsoft.com/office/powerpoint/2010/main" val="261905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99043714"/>
              </p:ext>
            </p:extLst>
          </p:nvPr>
        </p:nvGraphicFramePr>
        <p:xfrm>
          <a:off x="1906590" y="2729552"/>
          <a:ext cx="8385464" cy="3292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upo 1"/>
          <p:cNvGrpSpPr/>
          <p:nvPr/>
        </p:nvGrpSpPr>
        <p:grpSpPr>
          <a:xfrm>
            <a:off x="3754586" y="3367945"/>
            <a:ext cx="778611" cy="681946"/>
            <a:chOff x="3274116" y="4499732"/>
            <a:chExt cx="778611" cy="681946"/>
          </a:xfrm>
        </p:grpSpPr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CBFDB505-6AC9-4256-9EAE-8FA223D6BEA8}"/>
                </a:ext>
              </a:extLst>
            </p:cNvPr>
            <p:cNvSpPr txBox="1"/>
            <p:nvPr/>
          </p:nvSpPr>
          <p:spPr>
            <a:xfrm>
              <a:off x="3274116" y="4904679"/>
              <a:ext cx="7786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B61ABA"/>
                  </a:solidFill>
                </a:rPr>
                <a:t>6.0%</a:t>
              </a:r>
              <a:endParaRPr lang="es-MX" sz="1200" dirty="0"/>
            </a:p>
          </p:txBody>
        </p:sp>
        <p:sp>
          <p:nvSpPr>
            <p:cNvPr id="12" name="Flecha: hacia abajo 5">
              <a:extLst>
                <a:ext uri="{FF2B5EF4-FFF2-40B4-BE49-F238E27FC236}">
                  <a16:creationId xmlns:a16="http://schemas.microsoft.com/office/drawing/2014/main" id="{AC9BC5E3-DBBC-444D-8E80-1F4B577ECD19}"/>
                </a:ext>
              </a:extLst>
            </p:cNvPr>
            <p:cNvSpPr/>
            <p:nvPr/>
          </p:nvSpPr>
          <p:spPr>
            <a:xfrm rot="19102539">
              <a:off x="3477177" y="4499732"/>
              <a:ext cx="360000" cy="360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3" name="Flecha derecha 12"/>
            <p:cNvSpPr/>
            <p:nvPr/>
          </p:nvSpPr>
          <p:spPr>
            <a:xfrm rot="19102539">
              <a:off x="3574157" y="4583581"/>
              <a:ext cx="180000" cy="180000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sp>
        <p:nvSpPr>
          <p:cNvPr id="21" name="CuadroTexto 20"/>
          <p:cNvSpPr txBox="1"/>
          <p:nvPr/>
        </p:nvSpPr>
        <p:spPr>
          <a:xfrm>
            <a:off x="352697" y="808989"/>
            <a:ext cx="11521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>
                <a:solidFill>
                  <a:srgbClr val="B61ABA"/>
                </a:solidFill>
              </a:rPr>
              <a:t>Total de solicitudes de información registradas por mes en la Plataforma Nacional de Transparencia (PNT) para la Federación, del 1° de enero al 16 de abril de 2020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4460640" y="2008294"/>
            <a:ext cx="3304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1° de enero al 16 de abril de 2020: 44,591 solicitudes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5777165" y="3065561"/>
            <a:ext cx="778611" cy="814121"/>
            <a:chOff x="4912515" y="3876042"/>
            <a:chExt cx="778611" cy="814121"/>
          </a:xfrm>
        </p:grpSpPr>
        <p:sp>
          <p:nvSpPr>
            <p:cNvPr id="15" name="Flecha: hacia abajo 5">
              <a:extLst>
                <a:ext uri="{FF2B5EF4-FFF2-40B4-BE49-F238E27FC236}">
                  <a16:creationId xmlns:a16="http://schemas.microsoft.com/office/drawing/2014/main" id="{AC9BC5E3-DBBC-444D-8E80-1F4B577ECD19}"/>
                </a:ext>
              </a:extLst>
            </p:cNvPr>
            <p:cNvSpPr/>
            <p:nvPr/>
          </p:nvSpPr>
          <p:spPr>
            <a:xfrm rot="19102539">
              <a:off x="5114841" y="3876042"/>
              <a:ext cx="360000" cy="360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6" name="Flecha derecha 15"/>
            <p:cNvSpPr/>
            <p:nvPr/>
          </p:nvSpPr>
          <p:spPr>
            <a:xfrm rot="19102539">
              <a:off x="5211821" y="3959891"/>
              <a:ext cx="180000" cy="180000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6" name="CuadroTexto 25"/>
            <p:cNvSpPr txBox="1"/>
            <p:nvPr/>
          </p:nvSpPr>
          <p:spPr>
            <a:xfrm>
              <a:off x="4912515" y="4413164"/>
              <a:ext cx="7786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B61ABA"/>
                  </a:solidFill>
                </a:rPr>
                <a:t>11.7%</a:t>
              </a:r>
              <a:endParaRPr lang="es-MX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75535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070747" y="2461948"/>
            <a:ext cx="6086896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4800" b="1" dirty="0">
                <a:solidFill>
                  <a:srgbClr val="B61ABA"/>
                </a:solidFill>
                <a:latin typeface="Open sans"/>
              </a:rPr>
              <a:t>Estadísticas sobre recursos de revisión</a:t>
            </a:r>
          </a:p>
        </p:txBody>
      </p:sp>
    </p:spTree>
    <p:extLst>
      <p:ext uri="{BB962C8B-B14F-4D97-AF65-F5344CB8AC3E}">
        <p14:creationId xmlns:p14="http://schemas.microsoft.com/office/powerpoint/2010/main" val="746823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adroTexto 19"/>
          <p:cNvSpPr txBox="1"/>
          <p:nvPr/>
        </p:nvSpPr>
        <p:spPr>
          <a:xfrm>
            <a:off x="3996583" y="1899110"/>
            <a:ext cx="4233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1° de enero al 16 de abril de 2020:</a:t>
            </a:r>
          </a:p>
          <a:p>
            <a:pPr algn="ctr"/>
            <a:r>
              <a:rPr lang="es-MX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5,015 recursos de revisión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52697" y="808989"/>
            <a:ext cx="11521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>
                <a:solidFill>
                  <a:srgbClr val="B61ABA"/>
                </a:solidFill>
              </a:rPr>
              <a:t>Total de recursos de revisión interpuestos por mes en la PNT para la Federación, del 1° de enero al 16 de abril de 2020</a:t>
            </a:r>
          </a:p>
        </p:txBody>
      </p:sp>
      <p:graphicFrame>
        <p:nvGraphicFramePr>
          <p:cNvPr id="27" name="Gráfico 26"/>
          <p:cNvGraphicFramePr/>
          <p:nvPr>
            <p:extLst>
              <p:ext uri="{D42A27DB-BD31-4B8C-83A1-F6EECF244321}">
                <p14:modId xmlns:p14="http://schemas.microsoft.com/office/powerpoint/2010/main" val="2617082083"/>
              </p:ext>
            </p:extLst>
          </p:nvPr>
        </p:nvGraphicFramePr>
        <p:xfrm>
          <a:off x="1920238" y="2835935"/>
          <a:ext cx="8385464" cy="3186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upo 1"/>
          <p:cNvGrpSpPr/>
          <p:nvPr/>
        </p:nvGrpSpPr>
        <p:grpSpPr>
          <a:xfrm>
            <a:off x="3754253" y="3586916"/>
            <a:ext cx="778611" cy="681946"/>
            <a:chOff x="3301410" y="4752609"/>
            <a:chExt cx="778611" cy="681946"/>
          </a:xfrm>
        </p:grpSpPr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CBFDB505-6AC9-4256-9EAE-8FA223D6BEA8}"/>
                </a:ext>
              </a:extLst>
            </p:cNvPr>
            <p:cNvSpPr txBox="1"/>
            <p:nvPr/>
          </p:nvSpPr>
          <p:spPr>
            <a:xfrm>
              <a:off x="3301410" y="5157556"/>
              <a:ext cx="7786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B61ABA"/>
                  </a:solidFill>
                </a:rPr>
                <a:t>26.8%</a:t>
              </a:r>
              <a:endParaRPr lang="es-MX" sz="1200" dirty="0"/>
            </a:p>
          </p:txBody>
        </p:sp>
        <p:sp>
          <p:nvSpPr>
            <p:cNvPr id="29" name="Flecha: hacia abajo 5">
              <a:extLst>
                <a:ext uri="{FF2B5EF4-FFF2-40B4-BE49-F238E27FC236}">
                  <a16:creationId xmlns:a16="http://schemas.microsoft.com/office/drawing/2014/main" id="{AC9BC5E3-DBBC-444D-8E80-1F4B577ECD19}"/>
                </a:ext>
              </a:extLst>
            </p:cNvPr>
            <p:cNvSpPr/>
            <p:nvPr/>
          </p:nvSpPr>
          <p:spPr>
            <a:xfrm rot="19102539">
              <a:off x="3504471" y="4752609"/>
              <a:ext cx="360000" cy="360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0" name="Flecha derecha 29"/>
            <p:cNvSpPr/>
            <p:nvPr/>
          </p:nvSpPr>
          <p:spPr>
            <a:xfrm rot="19102539">
              <a:off x="3601451" y="4836458"/>
              <a:ext cx="180000" cy="180000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grpSp>
        <p:nvGrpSpPr>
          <p:cNvPr id="3" name="Grupo 2"/>
          <p:cNvGrpSpPr/>
          <p:nvPr/>
        </p:nvGrpSpPr>
        <p:grpSpPr>
          <a:xfrm>
            <a:off x="5766318" y="3541593"/>
            <a:ext cx="778611" cy="687204"/>
            <a:chOff x="4925426" y="4309468"/>
            <a:chExt cx="778611" cy="687204"/>
          </a:xfrm>
        </p:grpSpPr>
        <p:sp>
          <p:nvSpPr>
            <p:cNvPr id="31" name="CuadroTexto 30">
              <a:extLst>
                <a:ext uri="{FF2B5EF4-FFF2-40B4-BE49-F238E27FC236}">
                  <a16:creationId xmlns:a16="http://schemas.microsoft.com/office/drawing/2014/main" id="{CBFDB505-6AC9-4256-9EAE-8FA223D6BEA8}"/>
                </a:ext>
              </a:extLst>
            </p:cNvPr>
            <p:cNvSpPr txBox="1"/>
            <p:nvPr/>
          </p:nvSpPr>
          <p:spPr>
            <a:xfrm>
              <a:off x="4925426" y="4719673"/>
              <a:ext cx="7786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B61ABA"/>
                  </a:solidFill>
                </a:rPr>
                <a:t>-8.5%</a:t>
              </a:r>
              <a:endParaRPr lang="es-MX" sz="1200" dirty="0"/>
            </a:p>
          </p:txBody>
        </p:sp>
        <p:sp>
          <p:nvSpPr>
            <p:cNvPr id="32" name="Flecha: hacia abajo 5">
              <a:extLst>
                <a:ext uri="{FF2B5EF4-FFF2-40B4-BE49-F238E27FC236}">
                  <a16:creationId xmlns:a16="http://schemas.microsoft.com/office/drawing/2014/main" id="{AC9BC5E3-DBBC-444D-8E80-1F4B577ECD19}"/>
                </a:ext>
              </a:extLst>
            </p:cNvPr>
            <p:cNvSpPr/>
            <p:nvPr/>
          </p:nvSpPr>
          <p:spPr>
            <a:xfrm rot="19102539">
              <a:off x="5142320" y="4309468"/>
              <a:ext cx="344167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3" name="Flecha derecha 32"/>
            <p:cNvSpPr/>
            <p:nvPr/>
          </p:nvSpPr>
          <p:spPr>
            <a:xfrm rot="2359426">
              <a:off x="5225467" y="4398575"/>
              <a:ext cx="180000" cy="180000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</p:spTree>
    <p:extLst>
      <p:ext uri="{BB962C8B-B14F-4D97-AF65-F5344CB8AC3E}">
        <p14:creationId xmlns:p14="http://schemas.microsoft.com/office/powerpoint/2010/main" val="3565511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068643" y="924039"/>
            <a:ext cx="8084696" cy="499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5000" b="1" dirty="0">
                <a:solidFill>
                  <a:srgbClr val="B61ABA"/>
                </a:solidFill>
                <a:latin typeface="Open sans"/>
              </a:rPr>
              <a:t>Carga de registros en el Sistema de Portales de Obligaciones de Transparencia 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s-MX" sz="5000" b="1" dirty="0">
                <a:solidFill>
                  <a:srgbClr val="B61ABA"/>
                </a:solidFill>
                <a:latin typeface="Open sans"/>
              </a:rPr>
              <a:t>(SIPOT)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s-MX" sz="5000" b="1" dirty="0">
              <a:solidFill>
                <a:srgbClr val="B61ABA"/>
              </a:solidFill>
              <a:latin typeface="Open san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5000" b="1" dirty="0">
                <a:solidFill>
                  <a:srgbClr val="B61ABA"/>
                </a:solidFill>
                <a:latin typeface="Open sans"/>
              </a:rPr>
              <a:t>2018 - 2020</a:t>
            </a:r>
          </a:p>
        </p:txBody>
      </p:sp>
    </p:spTree>
    <p:extLst>
      <p:ext uri="{BB962C8B-B14F-4D97-AF65-F5344CB8AC3E}">
        <p14:creationId xmlns:p14="http://schemas.microsoft.com/office/powerpoint/2010/main" val="826881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contenido 2"/>
          <p:cNvSpPr txBox="1">
            <a:spLocks/>
          </p:cNvSpPr>
          <p:nvPr/>
        </p:nvSpPr>
        <p:spPr>
          <a:xfrm>
            <a:off x="199010" y="818751"/>
            <a:ext cx="11680598" cy="922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s-MX" sz="1900" dirty="0"/>
              <a:t>De 2018 a abril de 2020, la carga de registros en el </a:t>
            </a:r>
            <a:r>
              <a:rPr lang="es-MX" sz="1900" b="1" dirty="0"/>
              <a:t>SIPOT </a:t>
            </a:r>
            <a:r>
              <a:rPr lang="es-MX" sz="1900" dirty="0"/>
              <a:t>de la PNT realizada por los Sujetos Obligados de la </a:t>
            </a:r>
            <a:r>
              <a:rPr lang="es-MX" sz="1900" b="1" dirty="0"/>
              <a:t>Federación </a:t>
            </a:r>
            <a:r>
              <a:rPr lang="es-MX" sz="1900" dirty="0"/>
              <a:t>ha aumentado de manera considerable: </a:t>
            </a:r>
            <a:r>
              <a:rPr lang="es-MX" sz="1900" b="1" dirty="0"/>
              <a:t>161.4%</a:t>
            </a:r>
            <a:r>
              <a:rPr lang="es-MX" sz="1900" dirty="0"/>
              <a:t>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EE605259-D3E6-42DF-A7D4-2927B75BBED7}"/>
              </a:ext>
            </a:extLst>
          </p:cNvPr>
          <p:cNvSpPr txBox="1"/>
          <p:nvPr/>
        </p:nvSpPr>
        <p:spPr>
          <a:xfrm>
            <a:off x="9934935" y="6250718"/>
            <a:ext cx="2193527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MX" sz="1200" b="1" dirty="0"/>
              <a:t>Cifras en millones de registros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0252157" y="2025748"/>
            <a:ext cx="1692000" cy="4104000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2AD9BA80-C2CD-467B-A7E2-D73A4C89E3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5458805"/>
              </p:ext>
            </p:extLst>
          </p:nvPr>
        </p:nvGraphicFramePr>
        <p:xfrm>
          <a:off x="154746" y="2025748"/>
          <a:ext cx="11882508" cy="4179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5737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3" descr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" y="1285"/>
            <a:ext cx="12192002" cy="6855429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8" name="Picture 4" descr="https://www.plataformadetransparencia.org.mx/inai-tema-theme/images/logoheader.pn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000000">
                  <a:alpha val="784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70" t="9274" r="27345" b="32734"/>
          <a:stretch/>
        </p:blipFill>
        <p:spPr bwMode="auto">
          <a:xfrm>
            <a:off x="3991871" y="420668"/>
            <a:ext cx="4234048" cy="2295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1773260" y="3234382"/>
            <a:ext cx="8656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 L  A  T  A  F  O  R  M  A    N  A  C  I  O  N  A  L    D  E 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741008" y="3724856"/>
            <a:ext cx="87124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R A N S P A R E N C I A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2165350" y="4598701"/>
            <a:ext cx="7893050" cy="2062103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 estadística</a:t>
            </a:r>
          </a:p>
          <a:p>
            <a:pPr algn="ctr"/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Federación</a:t>
            </a:r>
          </a:p>
          <a:p>
            <a:pPr algn="ctr"/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Contingencia sanitaria COVID-19</a:t>
            </a:r>
          </a:p>
          <a:p>
            <a:pPr algn="ctr"/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de marzo a 16 de abril de 2020</a:t>
            </a:r>
          </a:p>
        </p:txBody>
      </p:sp>
    </p:spTree>
    <p:extLst>
      <p:ext uri="{BB962C8B-B14F-4D97-AF65-F5344CB8AC3E}">
        <p14:creationId xmlns:p14="http://schemas.microsoft.com/office/powerpoint/2010/main" val="2440110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524831" y="1602144"/>
            <a:ext cx="7178728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4800" b="1" dirty="0">
                <a:solidFill>
                  <a:srgbClr val="B61ABA"/>
                </a:solidFill>
                <a:latin typeface="Open sans"/>
                <a:ea typeface="+mj-ea"/>
                <a:cs typeface="+mj-cs"/>
              </a:rPr>
              <a:t>Estadísticas sobre solicitudes de información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s-MX" sz="2800" b="1" dirty="0">
              <a:solidFill>
                <a:srgbClr val="B61ABA"/>
              </a:solidFill>
              <a:latin typeface="Open sans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4800" b="1" dirty="0">
                <a:solidFill>
                  <a:srgbClr val="B61ABA"/>
                </a:solidFill>
                <a:latin typeface="Open sans"/>
              </a:rPr>
              <a:t>Contingencia sanitaria COVID-19</a:t>
            </a:r>
            <a:endParaRPr lang="es-MX" sz="4800" b="1" dirty="0">
              <a:solidFill>
                <a:srgbClr val="B61ABA"/>
              </a:solidFill>
              <a:latin typeface="Open sans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023487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9BDA8F49D12C245B3447AA57DADFA65" ma:contentTypeVersion="0" ma:contentTypeDescription="Crear nuevo documento." ma:contentTypeScope="" ma:versionID="af7b77ae7d51d71357f04b46b589606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f6edc329ff236629c56e3b879b320d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9B85CE-BFB9-4DA5-B0F3-82199F1FFCBD}"/>
</file>

<file path=customXml/itemProps2.xml><?xml version="1.0" encoding="utf-8"?>
<ds:datastoreItem xmlns:ds="http://schemas.openxmlformats.org/officeDocument/2006/customXml" ds:itemID="{A68BA995-7EEC-4613-B1AC-A8D830B329AD}"/>
</file>

<file path=customXml/itemProps3.xml><?xml version="1.0" encoding="utf-8"?>
<ds:datastoreItem xmlns:ds="http://schemas.openxmlformats.org/officeDocument/2006/customXml" ds:itemID="{07C937F7-E4FE-4D7E-890F-056F5CE29B9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452</Words>
  <Application>Microsoft Office PowerPoint</Application>
  <PresentationFormat>Panorámica</PresentationFormat>
  <Paragraphs>54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Open sans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2</cp:revision>
  <dcterms:created xsi:type="dcterms:W3CDTF">2019-06-27T22:37:51Z</dcterms:created>
  <dcterms:modified xsi:type="dcterms:W3CDTF">2020-04-20T18:22:55Z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0x01010019BDA8F49D12C245B3447AA57DADFA65</vt:lpwstr>
  </property>
</Properties>
</file>